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8" r:id="rId2"/>
    <p:sldId id="259" r:id="rId3"/>
    <p:sldId id="260" r:id="rId4"/>
    <p:sldId id="279" r:id="rId5"/>
    <p:sldId id="280" r:id="rId6"/>
    <p:sldId id="262" r:id="rId7"/>
    <p:sldId id="277" r:id="rId8"/>
    <p:sldId id="278" r:id="rId9"/>
    <p:sldId id="281" r:id="rId10"/>
    <p:sldId id="282" r:id="rId11"/>
    <p:sldId id="276" r:id="rId12"/>
    <p:sldId id="263" r:id="rId13"/>
    <p:sldId id="264" r:id="rId14"/>
    <p:sldId id="283" r:id="rId15"/>
    <p:sldId id="284" r:id="rId16"/>
    <p:sldId id="295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85" r:id="rId26"/>
    <p:sldId id="28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6600"/>
    <a:srgbClr val="FFFF00"/>
    <a:srgbClr val="FF9933"/>
    <a:srgbClr val="CC3300"/>
    <a:srgbClr val="990000"/>
    <a:srgbClr val="8000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84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4FA49732-A993-4D7B-BF2B-D5A4BF97E14F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B1F8C7BD-AF57-47B2-BD53-7ECD1C037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27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3D13A-F60B-41A4-9910-605EF1E6C3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3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FB48E-DD71-4D25-A446-AB11DE88C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62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5A551-971E-4ADC-8C41-61CB840AA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66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0BB7B-1342-432E-8FF9-319F6F16A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07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57C8D-9AAF-4FE3-AC27-565B0E209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4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BAE6F-B517-47EC-BF05-B4E4C85DF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6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0FB56-0DAB-4A6E-8A0A-B426B7071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5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F63A8-C49D-4166-9D06-B061BDD81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66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6DD60-A99B-457D-A048-5974688A1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68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76640-B93B-491B-B8D8-3EBD2BF55F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24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6B35E-8E2B-459A-9B92-3A6BB9335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631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1F9428-BC72-40A7-A757-B9173EC18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ari-obereg.narod.ru/new_news/kostum/mari-kostum1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533400"/>
            <a:ext cx="8001000" cy="5791200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6600" smtClean="0">
                <a:latin typeface="Times New Roman" pitchFamily="18" charset="0"/>
                <a:cs typeface="Times New Roman" pitchFamily="18" charset="0"/>
              </a:rPr>
              <a:t>10 декабря –</a:t>
            </a:r>
          </a:p>
          <a:p>
            <a:pPr algn="ctr" eaLnBrk="1" hangingPunct="1">
              <a:buFont typeface="Arial" charset="0"/>
              <a:buNone/>
            </a:pPr>
            <a:r>
              <a:rPr lang="ru-RU" sz="6600" smtClean="0">
                <a:latin typeface="Times New Roman" pitchFamily="18" charset="0"/>
                <a:cs typeface="Times New Roman" pitchFamily="18" charset="0"/>
              </a:rPr>
              <a:t>День марийской письменности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sz="6600" smtClean="0"/>
              <a:t>Марий тиште кече</a:t>
            </a:r>
          </a:p>
        </p:txBody>
      </p:sp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Рисунок 5" descr="D:\учителя\Новоселова И.В\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768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Рисунок 11" descr="Описание: Орнамент на марийском национальном костюме - Солнце (Кече)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0"/>
            <a:ext cx="8534400" cy="6858000"/>
          </a:xfrm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1262889520_grammatika_cheremisskogo_jazyk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990600"/>
            <a:ext cx="3687763" cy="4870450"/>
          </a:xfrm>
          <a:noFill/>
        </p:spPr>
      </p:pic>
      <p:sp>
        <p:nvSpPr>
          <p:cNvPr id="12292" name="Прямоугольник 5"/>
          <p:cNvSpPr>
            <a:spLocks noChangeArrowheads="1"/>
          </p:cNvSpPr>
          <p:nvPr/>
        </p:nvSpPr>
        <p:spPr bwMode="auto">
          <a:xfrm>
            <a:off x="914400" y="762000"/>
            <a:ext cx="42672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Выход в свет 10 декабря 1775 года в Санкт-Петербурге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первой марийской грамматики, составленной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казанским архиепископом В. Пуцек-Григоровичем,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ежегодно отмечается в Республике Марий Эл как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latin typeface="Times New Roman" pitchFamily="18" charset="0"/>
              </a:rPr>
              <a:t>День марийской письменности (Марий тиште кече).</a:t>
            </a:r>
            <a:endParaRPr lang="ru-RU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"/>
            <a:ext cx="8458200" cy="6477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400" b="1" i="1" smtClean="0">
                <a:latin typeface="Times New Roman" pitchFamily="18" charset="0"/>
              </a:rPr>
              <a:t>Первые книги на марийском языке</a:t>
            </a:r>
          </a:p>
          <a:p>
            <a:pPr algn="just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</a:rPr>
              <a:t>      Возникновение письменности и книгоиздательского дела на марийском языке связано с миссионерской деятельностью в крае. Распространение христианства среди язычников вынудило миссионеров прибегнуть к хитрому способу – путь религиозного просвещения на родном языке. Это обстоятельство явилось причиной появления первой книги на марийском языке.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1484-bible_malmesbury_ar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276600"/>
            <a:ext cx="5105400" cy="333533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685800" y="150813"/>
            <a:ext cx="4876800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Times New Roman" pitchFamily="18" charset="0"/>
              </a:rPr>
              <a:t>Возникновение художественной литературы на марийском языке</a:t>
            </a:r>
          </a:p>
          <a:p>
            <a:pPr algn="ctr"/>
            <a:endParaRPr lang="ru-RU" sz="2800" b="1" i="1">
              <a:latin typeface="Times New Roman" pitchFamily="18" charset="0"/>
            </a:endParaRPr>
          </a:p>
          <a:p>
            <a:pPr algn="just"/>
            <a:r>
              <a:rPr lang="ru-RU" sz="2800" b="1">
                <a:latin typeface="Times New Roman" pitchFamily="18" charset="0"/>
              </a:rPr>
              <a:t>В начале XX века марийская письменность и литературный язык сделали еще один шаг вперёд в своем развитии. Начал издаваться «Марла календарь», первое периодическое издание на марийском языке. Он выходил в 1907- 1913 годах.</a:t>
            </a:r>
          </a:p>
        </p:txBody>
      </p:sp>
      <p:pic>
        <p:nvPicPr>
          <p:cNvPr id="14340" name="Picture 4" descr="marla_kalendar_19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2957513" cy="44196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838200" y="381000"/>
            <a:ext cx="7848600" cy="320040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3600" b="1" smtClean="0"/>
              <a:t>   Письменность прочно вошла в жизнь и быт марийского народа, превратилась в могучее средство его национального и культурного возрождения.</a:t>
            </a:r>
          </a:p>
          <a:p>
            <a:endParaRPr lang="ru-RU" sz="3600" smtClean="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9400"/>
            <a:ext cx="3886200" cy="3662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1663" y="304800"/>
            <a:ext cx="8237537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/>
              <a:t>1) С какого года официально в республике отмечается День письменности?</a:t>
            </a:r>
          </a:p>
          <a:p>
            <a:pPr algn="just"/>
            <a:r>
              <a:rPr lang="ru-RU" sz="2400" b="1"/>
              <a:t>С 1998 года.</a:t>
            </a:r>
          </a:p>
          <a:p>
            <a:pPr algn="just"/>
            <a:r>
              <a:rPr lang="ru-RU" sz="2400" b="1"/>
              <a:t>2) Объясните значение слова «тиште».</a:t>
            </a:r>
          </a:p>
          <a:p>
            <a:pPr algn="just"/>
            <a:r>
              <a:rPr lang="ru-RU" sz="2400" b="1"/>
              <a:t>Письменность.</a:t>
            </a:r>
          </a:p>
          <a:p>
            <a:pPr algn="just"/>
            <a:r>
              <a:rPr lang="ru-RU" sz="2400" b="1"/>
              <a:t>3) Как называлась первая марийская грамматика и кто ее составитель?</a:t>
            </a:r>
          </a:p>
          <a:p>
            <a:pPr algn="just"/>
            <a:r>
              <a:rPr lang="ru-RU" sz="2400" b="1"/>
              <a:t>«Сочинения, принадлежащие к грамматике черемисского языка», составитель В.Пуцек-Григорович.</a:t>
            </a:r>
          </a:p>
          <a:p>
            <a:pPr algn="just"/>
            <a:r>
              <a:rPr lang="ru-RU" sz="2400" b="1"/>
              <a:t>4) В каком году и в каком городе поступила в продажу первая грамматика?</a:t>
            </a:r>
          </a:p>
          <a:p>
            <a:pPr algn="just"/>
            <a:r>
              <a:rPr lang="ru-RU" sz="2400" b="1"/>
              <a:t>1775 год, Санкт-Петербург.</a:t>
            </a:r>
          </a:p>
          <a:p>
            <a:pPr algn="just"/>
            <a:r>
              <a:rPr lang="ru-RU" sz="2400" b="1"/>
              <a:t>5) Как назывался первый марийский журнал?</a:t>
            </a:r>
          </a:p>
          <a:p>
            <a:pPr algn="just"/>
            <a:r>
              <a:rPr lang="ru-RU" sz="2400" b="1"/>
              <a:t>«Марла календарь».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5573" y="196701"/>
            <a:ext cx="4582601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Сергей </a:t>
            </a:r>
            <a:r>
              <a:rPr lang="ru-RU" sz="5400" b="1" dirty="0" err="1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Чавайн</a:t>
            </a:r>
            <a:endParaRPr lang="ru-RU" sz="54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268760"/>
            <a:ext cx="626665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(Григорьев Сергей Григорьевич)</a:t>
            </a:r>
          </a:p>
        </p:txBody>
      </p:sp>
      <p:pic>
        <p:nvPicPr>
          <p:cNvPr id="2050" name="Picture 2" descr="C:\Users\Библиотека\Desktop\Чавайн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77576"/>
            <a:ext cx="2592288" cy="38836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641700" y="5589240"/>
            <a:ext cx="57386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(6 октября 1888 – 11 ноября 1937)</a:t>
            </a:r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836613"/>
            <a:ext cx="8131175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4400" b="1">
                <a:latin typeface="Segoe Script" pitchFamily="34" charset="0"/>
              </a:rPr>
              <a:t>«Творческий огонь в моем сердце зажегся не для личной славы, а ради моего народа, ради его святого будущего»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72225" y="5589588"/>
            <a:ext cx="2398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>
                <a:latin typeface="Calibri" pitchFamily="34" charset="0"/>
              </a:rPr>
              <a:t>С.Г. Чавайн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иблиотека\Desktop\Чавайн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948" y="1162273"/>
            <a:ext cx="3672409" cy="5276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724400" y="1524000"/>
            <a:ext cx="3960813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Отец </a:t>
            </a:r>
          </a:p>
          <a:p>
            <a:pPr eaLnBrk="1" hangingPunct="1">
              <a:lnSpc>
                <a:spcPct val="150000"/>
              </a:lnSpc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Григорий Михайлович</a:t>
            </a:r>
          </a:p>
          <a:p>
            <a:pPr algn="r"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 Стрелков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14650" y="260648"/>
            <a:ext cx="328912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Родители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48200" y="3505200"/>
            <a:ext cx="374332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Мать</a:t>
            </a:r>
          </a:p>
          <a:p>
            <a:pPr eaLnBrk="1" hangingPunct="1">
              <a:lnSpc>
                <a:spcPct val="150000"/>
              </a:lnSpc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Татьяна Анисимовна </a:t>
            </a:r>
          </a:p>
          <a:p>
            <a:pPr algn="r" eaLnBrk="1" hangingPunct="1"/>
            <a:r>
              <a:rPr lang="ru-RU" sz="2800" b="1">
                <a:latin typeface="Times New Roman" pitchFamily="18" charset="0"/>
                <a:cs typeface="Times New Roman" pitchFamily="18" charset="0"/>
              </a:rPr>
              <a:t>Анисимова</a:t>
            </a:r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304800"/>
            <a:ext cx="8382000" cy="609600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4000" smtClean="0"/>
              <a:t>   </a:t>
            </a:r>
            <a:r>
              <a:rPr lang="ru-RU" sz="4400" smtClean="0"/>
              <a:t>День марийской письменности как государственный праздник Республики Марий Эл был утвержден Указом Президента Республики Марий Эл от 18 ноября 1998 г. Отмечается он 10 декабря.</a:t>
            </a:r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5" descr="D:\учителя\Новоселова И.В\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724400"/>
            <a:ext cx="17335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Библиотека\Desktop\Чавайн\63802_html_m7eaa0d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1989138"/>
            <a:ext cx="4681538" cy="387032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148" name="Picture 4" descr="C:\Users\Библиотека\Desktop\Чавайн\IMG_38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981200"/>
            <a:ext cx="2205038" cy="3168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95536" y="188640"/>
            <a:ext cx="8142639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00" dirty="0">
                <a:ln w="180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Годы учебы в Казанской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100" dirty="0">
                <a:ln w="180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</a:rPr>
              <a:t>учительской семинарии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85800" y="5181600"/>
            <a:ext cx="22320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latin typeface="Calibri" pitchFamily="34" charset="0"/>
              </a:rPr>
              <a:t>Замятин Н.Д.</a:t>
            </a:r>
          </a:p>
          <a:p>
            <a:pPr eaLnBrk="1" hangingPunct="1"/>
            <a:r>
              <a:rPr lang="ru-RU" sz="2400">
                <a:latin typeface="Calibri" pitchFamily="34" charset="0"/>
              </a:rPr>
              <a:t>Казанкин А.Е.</a:t>
            </a:r>
          </a:p>
          <a:p>
            <a:pPr eaLnBrk="1" hangingPunct="1"/>
            <a:r>
              <a:rPr lang="ru-RU" sz="2400">
                <a:latin typeface="Calibri" pitchFamily="34" charset="0"/>
              </a:rPr>
              <a:t>Чавайн С.Г.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35375" y="5843588"/>
            <a:ext cx="50895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>
                <a:latin typeface="Calibri" pitchFamily="34" charset="0"/>
              </a:rPr>
              <a:t>Здание Казанской учительской семинарии</a:t>
            </a:r>
          </a:p>
        </p:txBody>
      </p:sp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Desktop\Чавайн\marla_kalendar_1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598" y="255702"/>
            <a:ext cx="4320480" cy="64555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19700" y="549275"/>
            <a:ext cx="360045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Это первое периодическое издание на марийском языке.</a:t>
            </a:r>
          </a:p>
          <a:p>
            <a:pPr eaLnBrk="1" hangingPunct="1"/>
            <a:r>
              <a:rPr lang="ru-RU" sz="2800">
                <a:latin typeface="Calibri" pitchFamily="34" charset="0"/>
              </a:rPr>
              <a:t>Именно здесь было опубликовано первое стихотворение С.Г. Чавайн «Роща»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Desktop\Чавайн\IMG_3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2493"/>
            <a:ext cx="4188718" cy="615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Библиотека\Desktop\Чавайн\от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90600"/>
            <a:ext cx="35337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Библиотека\Desktop\Чавайн\IMG_38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706438"/>
            <a:ext cx="4648200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40200" y="4076700"/>
            <a:ext cx="48958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В помещении этой типографии печатались первые </a:t>
            </a:r>
          </a:p>
          <a:p>
            <a:pPr eaLnBrk="1" hangingPunct="1"/>
            <a:r>
              <a:rPr lang="ru-RU" sz="2800">
                <a:latin typeface="Calibri" pitchFamily="34" charset="0"/>
              </a:rPr>
              <a:t>произведения С.Г. Чавайна</a:t>
            </a:r>
          </a:p>
        </p:txBody>
      </p:sp>
      <p:pic>
        <p:nvPicPr>
          <p:cNvPr id="4098" name="Picture 2" descr="C:\Users\Библиотека\Desktop\Чавайн\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35099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4114800"/>
            <a:ext cx="20891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С.Г. Чавайн за работой</a:t>
            </a: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C:\Users\Библиотека\Desktop\Чавайн\собрание сочине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50419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838200" y="4419600"/>
            <a:ext cx="38877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Собрание сочинений в 5 томах С. Г. Чавайна </a:t>
            </a:r>
          </a:p>
        </p:txBody>
      </p:sp>
      <p:pic>
        <p:nvPicPr>
          <p:cNvPr id="25604" name="Picture 6" descr="C:\Users\Библиотека\Desktop\Чавайн\элн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"/>
            <a:ext cx="27844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6096000" y="4648200"/>
            <a:ext cx="2844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Calibri" pitchFamily="34" charset="0"/>
              </a:rPr>
              <a:t>Рукопись первой части романа «Элнет»</a:t>
            </a: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3600" b="1" smtClean="0"/>
              <a:t>Кто является основоположником марийской литературы?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3600" b="1" smtClean="0"/>
              <a:t>                     С.Г.Чавайн.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3600" b="1" smtClean="0"/>
              <a:t>2. Как называется первое стихотворение, написанное Чавайном?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3600" b="1" smtClean="0"/>
              <a:t>                          «Ото».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3600" b="1" smtClean="0"/>
              <a:t>3. Какие произведения Чавайна были названы?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3600" b="1" smtClean="0"/>
              <a:t>                 «Ото», «Элнет», «Акпатыр».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endParaRPr lang="ru-RU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9" descr="Описание: Орнамент на марийском национальном костюме - Лошадь (Имне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84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Содержимое 5" descr="F:\i 3.jpe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533400"/>
            <a:ext cx="2590800" cy="2819400"/>
          </a:xfrm>
        </p:spPr>
      </p:pic>
      <p:pic>
        <p:nvPicPr>
          <p:cNvPr id="4100" name="Picture 4" descr="\\192.168.4.2\файлообменник\для классов\ИКН\К уроку в 6 классе\Вышивка\Марийская аышивка Розет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4400"/>
            <a:ext cx="259080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6" descr="Описание: Марийские национальные узоры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9600"/>
            <a:ext cx="1651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7" descr="Описание: Марийские национальные узоры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16573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9" descr="Описание: Марийские национальные узоры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19600"/>
            <a:ext cx="180498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1" descr="Описание: Марийская вышивка, узор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14800"/>
            <a:ext cx="52244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>
              <a:latin typeface="Arial" charset="0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ru-RU" smtClean="0">
                <a:latin typeface="Arial" charset="0"/>
              </a:rPr>
              <a:t>        Наиболее ранние сохранившиеся образцы марийской вышивки датируются концом 18 - началом 19 веков.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smtClean="0">
                <a:latin typeface="Arial" charset="0"/>
              </a:rPr>
              <a:t>   Для марийской вышивки характерны </a:t>
            </a:r>
            <a:r>
              <a:rPr lang="ru-RU" b="1" smtClean="0">
                <a:latin typeface="Arial" charset="0"/>
              </a:rPr>
              <a:t>три типа орнамента</a:t>
            </a:r>
            <a:r>
              <a:rPr lang="ru-RU" smtClean="0">
                <a:latin typeface="Arial" charset="0"/>
              </a:rPr>
              <a:t>: геометрический, растительный и животный. </a:t>
            </a:r>
            <a:r>
              <a:rPr lang="ru-RU" b="1" smtClean="0">
                <a:latin typeface="Arial" charset="0"/>
              </a:rPr>
              <a:t>Геометрический орнамент</a:t>
            </a:r>
            <a:r>
              <a:rPr lang="ru-RU" smtClean="0">
                <a:latin typeface="Arial" charset="0"/>
              </a:rPr>
              <a:t> – фигуры в виде ромбов, квадратов, углов, прямых полос, ломаных и кривых линий, крестов, реже – кругов, овалов. </a:t>
            </a:r>
            <a:r>
              <a:rPr lang="ru-RU" b="1" smtClean="0">
                <a:latin typeface="Arial" charset="0"/>
              </a:rPr>
              <a:t>Растительный орнамент</a:t>
            </a:r>
            <a:r>
              <a:rPr lang="ru-RU" smtClean="0">
                <a:latin typeface="Arial" charset="0"/>
              </a:rPr>
              <a:t> составляется из цветов, деревьев, листьев. Узор строится из розеток, фигур, близких к ромбу и квадрату. </a:t>
            </a:r>
          </a:p>
          <a:p>
            <a:pPr algn="just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latin typeface="Arial" charset="0"/>
              </a:rPr>
              <a:t>   Животный орнамент</a:t>
            </a:r>
            <a:r>
              <a:rPr lang="ru-RU" smtClean="0">
                <a:latin typeface="Arial" charset="0"/>
              </a:rPr>
              <a:t> изображается в виде голов коней, птиц.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2895600" y="304800"/>
            <a:ext cx="6019800" cy="6324600"/>
          </a:xfrm>
        </p:spPr>
        <p:txBody>
          <a:bodyPr/>
          <a:lstStyle/>
          <a:p>
            <a:pPr algn="just" eaLnBrk="1" hangingPunct="1">
              <a:buFont typeface="Arial" charset="0"/>
              <a:buNone/>
              <a:defRPr/>
            </a:pPr>
            <a:r>
              <a:rPr lang="en-US" sz="2400" b="1" dirty="0" smtClean="0"/>
              <a:t>  </a:t>
            </a:r>
            <a:r>
              <a:rPr lang="ru-RU" sz="2400" b="1" dirty="0" smtClean="0"/>
              <a:t>   Родовое дерево</a:t>
            </a:r>
            <a:r>
              <a:rPr lang="ru-RU" sz="2400" dirty="0" smtClean="0"/>
              <a:t> (</a:t>
            </a:r>
            <a:r>
              <a:rPr lang="ru-RU" sz="2400" i="1" dirty="0" err="1" smtClean="0">
                <a:latin typeface="+mj-lt"/>
              </a:rPr>
              <a:t>Еш</a:t>
            </a:r>
            <a:r>
              <a:rPr lang="ru-RU" sz="2400" i="1" dirty="0" smtClean="0">
                <a:latin typeface="+mj-lt"/>
              </a:rPr>
              <a:t> </a:t>
            </a:r>
            <a:r>
              <a:rPr lang="ru-RU" sz="2400" i="1" dirty="0" err="1" smtClean="0">
                <a:latin typeface="+mj-lt"/>
              </a:rPr>
              <a:t>пуше</a:t>
            </a:r>
            <a:r>
              <a:rPr lang="ru-RU" sz="2400" i="1" dirty="0" err="1" smtClean="0">
                <a:latin typeface="+mj-lt"/>
                <a:cs typeface="Times New Roman"/>
              </a:rPr>
              <a:t>ҥ</a:t>
            </a:r>
            <a:r>
              <a:rPr lang="ru-RU" sz="2400" i="1" dirty="0" err="1" smtClean="0">
                <a:latin typeface="+mj-lt"/>
              </a:rPr>
              <a:t>ге</a:t>
            </a:r>
            <a:r>
              <a:rPr lang="ru-RU" sz="2400" dirty="0" smtClean="0"/>
              <a:t>). Каждая семья привлекает силы</a:t>
            </a:r>
            <a:r>
              <a:rPr lang="en-US" sz="2400" dirty="0" smtClean="0"/>
              <a:t> </a:t>
            </a:r>
            <a:r>
              <a:rPr lang="ru-RU" sz="2400" dirty="0" smtClean="0"/>
              <a:t>родовых деревьев. Чем они крепче, тем сильнее молодая семья. </a:t>
            </a:r>
            <a:endParaRPr lang="en-US" sz="2400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/>
          </a:p>
          <a:p>
            <a:pPr algn="just" eaLnBrk="1" hangingPunct="1">
              <a:buFont typeface="Arial" charset="0"/>
              <a:buNone/>
              <a:defRPr/>
            </a:pPr>
            <a:r>
              <a:rPr lang="en-US" sz="2400" b="1" dirty="0" smtClean="0"/>
              <a:t>     </a:t>
            </a:r>
            <a:r>
              <a:rPr lang="ru-RU" sz="2400" b="1" dirty="0" smtClean="0"/>
              <a:t>Сторож дома</a:t>
            </a:r>
            <a:r>
              <a:rPr lang="ru-RU" sz="2400" dirty="0" smtClean="0"/>
              <a:t> (</a:t>
            </a:r>
            <a:r>
              <a:rPr lang="ru-RU" sz="2400" i="1" dirty="0" err="1" smtClean="0"/>
              <a:t>Сурт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орол</a:t>
            </a:r>
            <a:r>
              <a:rPr lang="ru-RU" sz="2400" dirty="0" smtClean="0"/>
              <a:t>). Квадрат</a:t>
            </a:r>
            <a:r>
              <a:rPr lang="en-US" sz="2400" dirty="0" smtClean="0"/>
              <a:t> </a:t>
            </a:r>
            <a:r>
              <a:rPr lang="ru-RU" sz="2400" dirty="0" smtClean="0"/>
              <a:t>это земля, дом где ты живешь. Его оберегают от неприятностей множество крестов и задерживающих воронок.</a:t>
            </a:r>
            <a:endParaRPr lang="en-US" sz="2400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/>
          </a:p>
          <a:p>
            <a:pPr algn="just" eaLnBrk="1" hangingPunct="1">
              <a:buFont typeface="Arial" charset="0"/>
              <a:buNone/>
              <a:defRPr/>
            </a:pPr>
            <a:r>
              <a:rPr lang="en-US" sz="2400" b="1" dirty="0" smtClean="0"/>
              <a:t>    </a:t>
            </a:r>
            <a:r>
              <a:rPr lang="ru-RU" sz="2400" b="1" dirty="0" smtClean="0"/>
              <a:t> Великая матерь</a:t>
            </a:r>
            <a:r>
              <a:rPr lang="ru-RU" sz="2400" dirty="0" smtClean="0"/>
              <a:t> </a:t>
            </a:r>
            <a:r>
              <a:rPr lang="ru-RU" sz="2400" i="1" dirty="0" smtClean="0"/>
              <a:t>(</a:t>
            </a:r>
            <a:r>
              <a:rPr lang="ru-RU" sz="2400" i="1" dirty="0" err="1" smtClean="0"/>
              <a:t>Шочынава</a:t>
            </a:r>
            <a:r>
              <a:rPr lang="ru-RU" sz="2400" i="1" dirty="0" smtClean="0"/>
              <a:t>)</a:t>
            </a:r>
            <a:r>
              <a:rPr lang="ru-RU" sz="2400" dirty="0" smtClean="0"/>
              <a:t>. Человек родился, и его земная жизнь с этого момента находится под покровительством </a:t>
            </a:r>
            <a:r>
              <a:rPr lang="ru-RU" sz="2400" dirty="0" err="1" smtClean="0"/>
              <a:t>Шочынава</a:t>
            </a:r>
            <a:r>
              <a:rPr lang="ru-RU" sz="2400" dirty="0" smtClean="0"/>
              <a:t>. Она способствует реализации</a:t>
            </a:r>
            <a:r>
              <a:rPr lang="en-US" sz="2400" dirty="0" smtClean="0"/>
              <a:t> </a:t>
            </a:r>
            <a:r>
              <a:rPr lang="ru-RU" sz="2400" dirty="0" smtClean="0"/>
              <a:t>предназначения человека.</a:t>
            </a:r>
            <a:endParaRPr lang="en-US" sz="2400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1400" b="1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1400" b="1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1400" b="1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1400" b="1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1400" b="1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1400" b="1" dirty="0" smtClean="0"/>
          </a:p>
          <a:p>
            <a:pPr eaLnBrk="1" hangingPunct="1">
              <a:buFont typeface="Arial" charset="0"/>
              <a:buNone/>
              <a:defRPr/>
            </a:pP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u="sng" dirty="0" smtClean="0"/>
              <a:t> </a:t>
            </a:r>
            <a:r>
              <a:rPr lang="ru-RU" sz="1400" u="sng" dirty="0" smtClean="0"/>
              <a:t/>
            </a:r>
            <a:br>
              <a:rPr lang="ru-RU" sz="1400" u="sng" dirty="0" smtClean="0"/>
            </a:br>
            <a:endParaRPr lang="en-US" sz="1400" b="1" dirty="0" smtClean="0">
              <a:solidFill>
                <a:srgbClr val="6600CC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1400" u="sng" dirty="0" smtClean="0"/>
              <a:t/>
            </a:r>
            <a:br>
              <a:rPr lang="ru-RU" sz="1400" u="sng" dirty="0" smtClean="0"/>
            </a:br>
            <a:r>
              <a:rPr lang="ru-RU" sz="1400" u="sng" dirty="0" smtClean="0"/>
              <a:t/>
            </a:r>
            <a:br>
              <a:rPr lang="ru-RU" sz="1400" u="sng" dirty="0" smtClean="0"/>
            </a:br>
            <a:r>
              <a:rPr lang="ru-RU" sz="1400" u="sng" dirty="0" smtClean="0"/>
              <a:t/>
            </a:r>
            <a:br>
              <a:rPr lang="ru-RU" sz="1400" u="sng" dirty="0" smtClean="0"/>
            </a:br>
            <a:endParaRPr lang="ru-RU" sz="1400" b="1" dirty="0" smtClean="0">
              <a:solidFill>
                <a:srgbClr val="6600CC"/>
              </a:solidFill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2" descr="Описание: Орнамент на марийском национальном костюме - Родовое дерево (Еш пушеηге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Рисунок 3" descr="Описание: Орнамент на марийском национальном костюме - Шочына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24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5" descr="Описание: Орнамент на марийском национальном костюме - Сторож дома (Сурт орол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>
                <a:solidFill>
                  <a:srgbClr val="333333"/>
                </a:solidFill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>
                <a:solidFill>
                  <a:srgbClr val="333333"/>
                </a:solidFill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7178" name="Rectangle 11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>
                <a:solidFill>
                  <a:srgbClr val="333333"/>
                </a:solidFill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0" y="4381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800"/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>
          <a:xfrm>
            <a:off x="0" y="0"/>
            <a:ext cx="563563" cy="6858000"/>
          </a:xfr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6" descr="Описание: Орнамент на марийском национальном костюме - Дерево (Пушеηге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8" descr="Описание: Орнамент на марийском национальном костюме - Дуб или дубовые листья (Тумо лышташ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9" descr="Описание: Орнамент на марийском национальном костюме - Лошадь (Имне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25749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u="sng">
                <a:solidFill>
                  <a:srgbClr val="008080"/>
                </a:solidFill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8202" name="Rectangle 7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u="sng">
                <a:solidFill>
                  <a:srgbClr val="008080"/>
                </a:solidFill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8203" name="Rectangle 8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u="sng">
                <a:solidFill>
                  <a:srgbClr val="008080"/>
                </a:solidFill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8204" name="Rectangle 9"/>
          <p:cNvSpPr>
            <a:spLocks noChangeArrowheads="1"/>
          </p:cNvSpPr>
          <p:nvPr/>
        </p:nvSpPr>
        <p:spPr bwMode="auto">
          <a:xfrm>
            <a:off x="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u="sng">
                <a:solidFill>
                  <a:srgbClr val="008080"/>
                </a:solidFill>
                <a:cs typeface="Times New Roman" pitchFamily="18" charset="0"/>
              </a:rPr>
              <a:t> </a:t>
            </a:r>
            <a:br>
              <a:rPr lang="ru-RU" sz="1000" u="sng">
                <a:solidFill>
                  <a:srgbClr val="008080"/>
                </a:solidFill>
                <a:cs typeface="Times New Roman" pitchFamily="18" charset="0"/>
              </a:rPr>
            </a:br>
            <a:r>
              <a:rPr lang="ru-RU" sz="1000" u="sng">
                <a:solidFill>
                  <a:srgbClr val="008080"/>
                </a:solidFill>
                <a:cs typeface="Times New Roman" pitchFamily="18" charset="0"/>
              </a:rPr>
              <a:t/>
            </a:r>
            <a:br>
              <a:rPr lang="ru-RU" sz="1000" u="sng">
                <a:solidFill>
                  <a:srgbClr val="008080"/>
                </a:solidFill>
                <a:cs typeface="Times New Roman" pitchFamily="18" charset="0"/>
              </a:rPr>
            </a:br>
            <a:endParaRPr lang="ru-RU"/>
          </a:p>
        </p:txBody>
      </p:sp>
      <p:sp>
        <p:nvSpPr>
          <p:cNvPr id="6157" name="Прямоугольник 15"/>
          <p:cNvSpPr>
            <a:spLocks noChangeArrowheads="1"/>
          </p:cNvSpPr>
          <p:nvPr/>
        </p:nvSpPr>
        <p:spPr bwMode="auto">
          <a:xfrm>
            <a:off x="3200400" y="533400"/>
            <a:ext cx="5562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/>
              <a:t>Дерево</a:t>
            </a:r>
            <a:r>
              <a:rPr lang="ru-RU" sz="2400" dirty="0"/>
              <a:t> (</a:t>
            </a:r>
            <a:r>
              <a:rPr lang="ru-RU" sz="2400" i="1" dirty="0" err="1">
                <a:latin typeface="+mj-lt"/>
              </a:rPr>
              <a:t>Пуше</a:t>
            </a:r>
            <a:r>
              <a:rPr lang="ru-RU" sz="2400" i="1" dirty="0" err="1">
                <a:latin typeface="+mj-lt"/>
                <a:cs typeface="Times New Roman"/>
              </a:rPr>
              <a:t>ҥ</a:t>
            </a:r>
            <a:r>
              <a:rPr lang="ru-RU" sz="2400" i="1" dirty="0" err="1">
                <a:latin typeface="+mj-lt"/>
              </a:rPr>
              <a:t>ге</a:t>
            </a:r>
            <a:r>
              <a:rPr lang="ru-RU" sz="2400" dirty="0"/>
              <a:t>). Символизирует начало жизни, олицетворяет связь верхнего, среднего и низшего миров, дающих дереву магические жизненные силы.</a:t>
            </a:r>
            <a:r>
              <a:rPr lang="ru-RU" sz="2400" u="sng" dirty="0"/>
              <a:t/>
            </a:r>
            <a:br>
              <a:rPr lang="ru-RU" sz="2400" u="sng" dirty="0"/>
            </a:br>
            <a:endParaRPr lang="ru-RU" sz="2400" dirty="0"/>
          </a:p>
        </p:txBody>
      </p:sp>
      <p:sp>
        <p:nvSpPr>
          <p:cNvPr id="8206" name="Прямоугольник 16"/>
          <p:cNvSpPr>
            <a:spLocks noChangeArrowheads="1"/>
          </p:cNvSpPr>
          <p:nvPr/>
        </p:nvSpPr>
        <p:spPr bwMode="auto">
          <a:xfrm>
            <a:off x="3124200" y="2514600"/>
            <a:ext cx="54864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/>
              <a:t>Дуб или дубовые листья</a:t>
            </a:r>
            <a:r>
              <a:rPr lang="ru-RU" sz="2400"/>
              <a:t> (</a:t>
            </a:r>
            <a:r>
              <a:rPr lang="ru-RU" sz="2400" i="1"/>
              <a:t>Тумо лышташ</a:t>
            </a:r>
            <a:r>
              <a:rPr lang="ru-RU" sz="2400"/>
              <a:t>). Символ крепкого здоровья и твердой жизненной позиции. Это одно из святых деревьев, среди которых марийцы проводили моления. </a:t>
            </a:r>
            <a:r>
              <a:rPr lang="ru-RU" u="sng"/>
              <a:t/>
            </a:r>
            <a:br>
              <a:rPr lang="ru-RU" u="sng"/>
            </a:br>
            <a:endParaRPr lang="ru-RU"/>
          </a:p>
        </p:txBody>
      </p:sp>
      <p:sp>
        <p:nvSpPr>
          <p:cNvPr id="8207" name="Прямоугольник 17"/>
          <p:cNvSpPr>
            <a:spLocks noChangeArrowheads="1"/>
          </p:cNvSpPr>
          <p:nvPr/>
        </p:nvSpPr>
        <p:spPr bwMode="auto">
          <a:xfrm>
            <a:off x="3200400" y="4953000"/>
            <a:ext cx="5562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400" b="1"/>
              <a:t>Лошадь</a:t>
            </a:r>
            <a:r>
              <a:rPr lang="ru-RU" sz="2400"/>
              <a:t> (</a:t>
            </a:r>
            <a:r>
              <a:rPr lang="ru-RU" sz="2400" i="1"/>
              <a:t>Имне</a:t>
            </a:r>
            <a:r>
              <a:rPr lang="ru-RU" sz="2400"/>
              <a:t>). Символ трудолюбия, благополучия, достатка. Имеет охранное значение, олицетворяет доброе начало.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200400" y="762000"/>
            <a:ext cx="5715000" cy="1447800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en-US" sz="2400" b="1" smtClean="0"/>
              <a:t>     </a:t>
            </a:r>
            <a:r>
              <a:rPr lang="ru-RU" sz="2800" b="1" smtClean="0"/>
              <a:t>Солнце </a:t>
            </a:r>
            <a:r>
              <a:rPr lang="ru-RU" sz="2800" smtClean="0"/>
              <a:t>(</a:t>
            </a:r>
            <a:r>
              <a:rPr lang="ru-RU" sz="2800" i="1" smtClean="0"/>
              <a:t>Кече</a:t>
            </a:r>
            <a:r>
              <a:rPr lang="ru-RU" sz="2800" smtClean="0"/>
              <a:t>). Знак добра, дающий жизнь всему живому на земле. Символ плодородия.</a:t>
            </a:r>
            <a:endParaRPr lang="en-US" sz="2800" b="1" smtClean="0"/>
          </a:p>
          <a:p>
            <a:pPr eaLnBrk="1" hangingPunct="1">
              <a:buFont typeface="Arial" charset="0"/>
              <a:buNone/>
            </a:pPr>
            <a:endParaRPr lang="en-US" sz="1400" b="1" u="sng" smtClean="0"/>
          </a:p>
          <a:p>
            <a:pPr algn="just" eaLnBrk="1" hangingPunct="1">
              <a:buFont typeface="Arial" charset="0"/>
              <a:buNone/>
            </a:pPr>
            <a:r>
              <a:rPr lang="en-US" sz="2400" b="1" smtClean="0"/>
              <a:t>    </a:t>
            </a:r>
            <a:r>
              <a:rPr lang="ru-RU" sz="2400" b="1" smtClean="0"/>
              <a:t> </a:t>
            </a:r>
            <a:r>
              <a:rPr lang="ru-RU" sz="2800" b="1" smtClean="0"/>
              <a:t>Бабочка</a:t>
            </a:r>
            <a:r>
              <a:rPr lang="ru-RU" sz="2800" smtClean="0"/>
              <a:t> (</a:t>
            </a:r>
            <a:r>
              <a:rPr lang="ru-RU" sz="2800" i="1" smtClean="0"/>
              <a:t>Лыве</a:t>
            </a:r>
            <a:r>
              <a:rPr lang="ru-RU" sz="2800" smtClean="0"/>
              <a:t>). Символ легкости и нежности, по народному поверью, бабочки являются вместилищем человеческих душ, ушедших в мир иной. </a:t>
            </a:r>
            <a:endParaRPr lang="en-US" sz="2800" smtClean="0"/>
          </a:p>
          <a:p>
            <a:pPr algn="just" eaLnBrk="1" hangingPunct="1">
              <a:buFont typeface="Arial" charset="0"/>
              <a:buNone/>
            </a:pPr>
            <a:r>
              <a:rPr lang="ru-RU" sz="1400" u="sng" smtClean="0"/>
              <a:t/>
            </a:r>
            <a:br>
              <a:rPr lang="ru-RU" sz="1400" u="sng" smtClean="0"/>
            </a:br>
            <a:r>
              <a:rPr lang="ru-RU" sz="2800" b="1" smtClean="0"/>
              <a:t>Лебеди</a:t>
            </a:r>
            <a:r>
              <a:rPr lang="ru-RU" sz="2800" smtClean="0"/>
              <a:t> (</a:t>
            </a:r>
            <a:r>
              <a:rPr lang="ru-RU" sz="2800" i="1" smtClean="0"/>
              <a:t>Йÿксö</a:t>
            </a:r>
            <a:r>
              <a:rPr lang="ru-RU" sz="2800" smtClean="0"/>
              <a:t>). Символ любви и верности, добра и красоты, олицетворяющий божественную чистоту.  </a:t>
            </a:r>
            <a:r>
              <a:rPr lang="ru-RU" sz="2400" smtClean="0">
                <a:hlinkClick r:id="rId2" tooltip="&quot;Солнце (Кече)&quot; "/>
              </a:rPr>
              <a:t> </a:t>
            </a:r>
            <a:endParaRPr lang="en-US" sz="2400" smtClean="0"/>
          </a:p>
          <a:p>
            <a:pPr eaLnBrk="1" hangingPunct="1">
              <a:buFont typeface="Arial" charset="0"/>
              <a:buNone/>
            </a:pPr>
            <a:endParaRPr lang="en-US" sz="1400" u="sng" smtClean="0"/>
          </a:p>
          <a:p>
            <a:pPr eaLnBrk="1" hangingPunct="1">
              <a:buFont typeface="Arial" charset="0"/>
              <a:buNone/>
            </a:pPr>
            <a:r>
              <a:rPr lang="ru-RU" sz="1400" u="sng" smtClean="0"/>
              <a:t> </a:t>
            </a:r>
            <a:endParaRPr lang="ru-RU" sz="1400" smtClean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10" descr="Описание: Орнамент на марийском национальном костюме - Бабочка (Лыве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23622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Рисунок 11" descr="Описание: Орнамент на марийском национальном костюме - Солнце (Кече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26511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Рисунок 13" descr="Описание: Орнамент на марийском национальном костюме - Лебеди (Йÿксö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23622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u="sng">
                <a:solidFill>
                  <a:srgbClr val="008080"/>
                </a:solidFill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9226" name="Rectangle 7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u="sng">
                <a:solidFill>
                  <a:srgbClr val="008080"/>
                </a:solidFill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9227" name="Rectangle 8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u="sng">
                <a:solidFill>
                  <a:srgbClr val="008080"/>
                </a:solidFill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3810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1000" u="sng">
                <a:solidFill>
                  <a:srgbClr val="008080"/>
                </a:solidFill>
                <a:cs typeface="Times New Roman" pitchFamily="18" charset="0"/>
              </a:rPr>
              <a:t> </a:t>
            </a:r>
            <a:r>
              <a:rPr lang="ru-RU" sz="800"/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Рисунок 13" descr="Описание: Орнамент на марийском национальном костюме - Лебеди (Йÿксö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19588"/>
            <a:ext cx="3276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609600" y="304800"/>
            <a:ext cx="8077200" cy="5821363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  <a:buFont typeface="Arial" charset="0"/>
              <a:buAutoNum type="arabicPeriod"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Что такое орнамент? 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Орнамент – художественное украшение, узор из повторяющихся элементов.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2. Какие типы орнамента бывают?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 Геометрический, растительный и животный.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3. Что означает этот орнамент?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Дуб или дубовые листья 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Тумо лышташ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Символ крепкого здоровья 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и твердой жизненной позиции.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4. Что означает этот орнамент?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Лебеди (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Йÿксö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). Символ любви 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и верности, добра и красоты, </a:t>
            </a:r>
          </a:p>
          <a:p>
            <a:pPr marL="609600" indent="-609600" algn="just"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олицетворяющий божественную чистоту.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/>
          <a:stretch>
            <a:fillRect/>
          </a:stretch>
        </p:blipFill>
        <p:spPr bwMode="auto">
          <a:xfrm>
            <a:off x="0" y="0"/>
            <a:ext cx="601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8" descr="Описание: Орнамент на марийском национальном костюме - Дуб или дубовые листья (Тумо лышташ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2209800"/>
            <a:ext cx="2490787" cy="249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576</Words>
  <Application>Microsoft Office PowerPoint</Application>
  <PresentationFormat>Экран (4:3)</PresentationFormat>
  <Paragraphs>107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Notebook</dc:creator>
  <cp:lastModifiedBy>Asus</cp:lastModifiedBy>
  <cp:revision>37</cp:revision>
  <cp:lastPrinted>1601-01-01T00:00:00Z</cp:lastPrinted>
  <dcterms:created xsi:type="dcterms:W3CDTF">1601-01-01T00:00:00Z</dcterms:created>
  <dcterms:modified xsi:type="dcterms:W3CDTF">2016-12-09T06:31:58Z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