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7" autoAdjust="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4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4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4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4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4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4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4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4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4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4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4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6E2D6-C032-4CBA-AD33-5D95FCA3DF9F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4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475279">
            <a:off x="685800" y="2130425"/>
            <a:ext cx="7772400" cy="1470025"/>
          </a:xfrm>
          <a:solidFill>
            <a:srgbClr val="002060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perspectiveRight"/>
            <a:lightRig rig="threePt" dir="t"/>
          </a:scene3d>
          <a:sp3d>
            <a:bevelT w="114300" prst="hardEdge"/>
          </a:sp3d>
        </p:spPr>
        <p:txBody>
          <a:bodyPr/>
          <a:lstStyle/>
          <a:p>
            <a:r>
              <a:rPr lang="ru-RU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Международный  День  родного  языка</a:t>
            </a:r>
            <a:endParaRPr lang="ru-RU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7522-69a836a8182a7d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58082" cy="5143512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/>
              <a:t>       </a:t>
            </a:r>
            <a:endParaRPr lang="ru-RU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285727"/>
            <a:ext cx="27860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i="1" dirty="0" smtClean="0">
              <a:solidFill>
                <a:schemeClr val="bg1"/>
              </a:solidFill>
            </a:endParaRPr>
          </a:p>
          <a:p>
            <a:pPr algn="ctr"/>
            <a:endParaRPr lang="ru-RU" sz="2400" i="1" dirty="0" smtClean="0">
              <a:solidFill>
                <a:schemeClr val="bg1"/>
              </a:solidFill>
            </a:endParaRPr>
          </a:p>
          <a:p>
            <a:pPr algn="ctr"/>
            <a:endParaRPr lang="ru-RU" sz="2400" i="1" dirty="0" smtClean="0">
              <a:solidFill>
                <a:schemeClr val="bg1"/>
              </a:solidFill>
            </a:endParaRPr>
          </a:p>
          <a:p>
            <a:pPr algn="ctr"/>
            <a:endParaRPr lang="ru-RU" sz="2400" i="1" dirty="0" smtClean="0">
              <a:solidFill>
                <a:schemeClr val="bg1"/>
              </a:solidFill>
            </a:endParaRPr>
          </a:p>
          <a:p>
            <a:pPr algn="ctr"/>
            <a:endParaRPr lang="ru-RU" sz="2400" i="1" dirty="0" smtClean="0">
              <a:solidFill>
                <a:schemeClr val="bg1"/>
              </a:solidFill>
            </a:endParaRPr>
          </a:p>
          <a:p>
            <a:pPr algn="ctr"/>
            <a:endParaRPr lang="ru-RU" sz="2400" i="1" dirty="0" smtClean="0">
              <a:solidFill>
                <a:schemeClr val="bg1"/>
              </a:solidFill>
            </a:endParaRPr>
          </a:p>
          <a:p>
            <a:r>
              <a:rPr lang="ru-RU" sz="2000" i="1" dirty="0" smtClean="0"/>
              <a:t>          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357166"/>
            <a:ext cx="664373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Как он велик и необъятен,</a:t>
            </a:r>
          </a:p>
          <a:p>
            <a:r>
              <a:rPr lang="ru-RU" sz="2400" i="1" dirty="0" smtClean="0"/>
              <a:t>Язык мой русский! Он родной,</a:t>
            </a:r>
          </a:p>
          <a:p>
            <a:r>
              <a:rPr lang="ru-RU" sz="2400" i="1" dirty="0" smtClean="0"/>
              <a:t>Со всех сторон он мне приятен.</a:t>
            </a:r>
          </a:p>
          <a:p>
            <a:r>
              <a:rPr lang="ru-RU" sz="2400" i="1" dirty="0" smtClean="0"/>
              <a:t>Он так могуч, такой живой!</a:t>
            </a:r>
          </a:p>
          <a:p>
            <a:r>
              <a:rPr lang="ru-RU" sz="2400" i="1" dirty="0" smtClean="0"/>
              <a:t>О, как чудны его творенья,</a:t>
            </a:r>
          </a:p>
          <a:p>
            <a:r>
              <a:rPr lang="ru-RU" sz="2400" i="1" dirty="0" smtClean="0"/>
              <a:t>Правописанье, говоренье!</a:t>
            </a:r>
          </a:p>
          <a:p>
            <a:r>
              <a:rPr lang="ru-RU" sz="2400" i="1" dirty="0" smtClean="0"/>
              <a:t>Я с ним, как с воздухом, живу.</a:t>
            </a:r>
          </a:p>
          <a:p>
            <a:r>
              <a:rPr lang="ru-RU" sz="2400" i="1" dirty="0" smtClean="0"/>
              <a:t>Без языка родного, мудрого</a:t>
            </a:r>
          </a:p>
          <a:p>
            <a:r>
              <a:rPr lang="ru-RU" sz="2400" i="1" dirty="0" smtClean="0"/>
              <a:t>Ни дня прожить я не могу!</a:t>
            </a:r>
          </a:p>
          <a:p>
            <a:r>
              <a:rPr lang="ru-RU" sz="2400" i="1" dirty="0" smtClean="0"/>
              <a:t>Со мной он всюду и везде,</a:t>
            </a:r>
          </a:p>
          <a:p>
            <a:r>
              <a:rPr lang="ru-RU" sz="2400" i="1" dirty="0" smtClean="0"/>
              <a:t>Поможет в счастье и в беде.</a:t>
            </a:r>
          </a:p>
          <a:p>
            <a:r>
              <a:rPr lang="ru-RU" sz="2400" i="1" dirty="0" smtClean="0"/>
              <a:t>Мой русский, мой родной язык,</a:t>
            </a:r>
          </a:p>
          <a:p>
            <a:r>
              <a:rPr lang="ru-RU" sz="2400" i="1" dirty="0" smtClean="0"/>
              <a:t>Ты необъятен и велик!</a:t>
            </a: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endParaRPr lang="ru-RU" sz="2400" i="1" dirty="0"/>
          </a:p>
        </p:txBody>
      </p:sp>
    </p:spTree>
  </p:cSld>
  <p:clrMapOvr>
    <a:masterClrMapping/>
  </p:clrMapOvr>
  <p:transition spd="slow" advTm="14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ok-top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57752" cy="335844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1142984"/>
            <a:ext cx="4286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Слова признательности говорят русскому языку люди, для которых он не является родным: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00438"/>
            <a:ext cx="7358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И как родной, люблю язык я русский:</a:t>
            </a:r>
          </a:p>
          <a:p>
            <a:r>
              <a:rPr lang="ru-RU" sz="2400" i="1" dirty="0" smtClean="0"/>
              <a:t>Он нужен мне, как небо, каждый миг.</a:t>
            </a:r>
          </a:p>
          <a:p>
            <a:r>
              <a:rPr lang="ru-RU" sz="2400" i="1" dirty="0" smtClean="0"/>
              <a:t>На нем живые, трепетные чувства открылись мне,</a:t>
            </a:r>
          </a:p>
          <a:p>
            <a:r>
              <a:rPr lang="ru-RU" sz="2400" i="1" dirty="0" smtClean="0"/>
              <a:t>И мир открылся в них.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5072074"/>
            <a:ext cx="507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Текут две речки в сердце, не мелея,</a:t>
            </a:r>
          </a:p>
          <a:p>
            <a:r>
              <a:rPr lang="ru-RU" sz="2400" i="1" dirty="0" smtClean="0"/>
              <a:t>Становятся единою рекой.</a:t>
            </a:r>
          </a:p>
          <a:p>
            <a:r>
              <a:rPr lang="ru-RU" sz="2400" i="1" dirty="0" smtClean="0"/>
              <a:t>Забыв родной язык, я онемею.</a:t>
            </a:r>
          </a:p>
          <a:p>
            <a:r>
              <a:rPr lang="ru-RU" sz="2400" i="1" dirty="0" smtClean="0"/>
              <a:t>Утратив русский - стану я глухой. </a:t>
            </a:r>
            <a:endParaRPr lang="ru-RU" sz="2400" i="1" dirty="0"/>
          </a:p>
        </p:txBody>
      </p:sp>
    </p:spTree>
  </p:cSld>
  <p:clrMapOvr>
    <a:masterClrMapping/>
  </p:clrMapOvr>
  <p:transition spd="slow" advTm="14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6500858" cy="1357322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scene3d>
            <a:camera prst="isometricOffAxis1Right"/>
            <a:lightRig rig="threePt" dir="t"/>
          </a:scene3d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ЭПИЛОГ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350046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Объединяет много наций праздник,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И люди в мире понимают: «Нужно,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Чтоб был один язык народов разных,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И это, несомненно, - язык Дружбы»</a:t>
            </a:r>
          </a:p>
        </p:txBody>
      </p:sp>
    </p:spTree>
  </p:cSld>
  <p:clrMapOvr>
    <a:masterClrMapping/>
  </p:clrMapOvr>
  <p:transition spd="slow" advTm="12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Менделеевская земля.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8"/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Менделевский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 – многонациональный . Здесь живут русские, марийцы, удмурты, чуваши, украинцы, , татары, армяне, 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азербайджаны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 smtClean="0"/>
              <a:t>                                </a:t>
            </a:r>
            <a:r>
              <a:rPr lang="ru-RU" dirty="0" smtClean="0"/>
              <a:t>                                                                                         </a:t>
            </a:r>
            <a:endParaRPr lang="ru-RU" dirty="0"/>
          </a:p>
        </p:txBody>
      </p:sp>
      <p:pic>
        <p:nvPicPr>
          <p:cNvPr id="8" name="Содержимое 3" descr="1303396019_ffwgcqz8owygxan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85861"/>
            <a:ext cx="3786214" cy="450059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1715.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291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57694"/>
            <a:ext cx="8229600" cy="2357454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На сельских  просторах  звучат  разные  языки,  уживаются  разные  культуры.</a:t>
            </a:r>
            <a:endParaRPr lang="ru-RU" sz="2800" i="1" dirty="0"/>
          </a:p>
        </p:txBody>
      </p:sp>
    </p:spTree>
  </p:cSld>
  <p:clrMapOvr>
    <a:masterClrMapping/>
  </p:clrMapOvr>
  <p:transition spd="slow" advClick="0" advTm="6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138892_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253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57694"/>
            <a:ext cx="8229600" cy="250030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Объединяющим началом являются язык и культура большинства населения края – русский. Традиционные культуры всех проживающих здесь народов активно развиваются и бережно поддерживаются.</a:t>
            </a:r>
            <a:endParaRPr lang="ru-RU" sz="2400" i="1" dirty="0"/>
          </a:p>
        </p:txBody>
      </p:sp>
    </p:spTree>
  </p:cSld>
  <p:clrMapOvr>
    <a:masterClrMapping/>
  </p:clrMapOvr>
  <p:transition spd="slow" advTm="14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/>
              <a:t>Языки и культуры, быт и уклад жизни  народов-соседей постоянно взаимодействуют, обогащая друг друга. Интернационален контингент учащихся в школах, по телевидению и радио звучат национальные мелодии, во многих семьях на праздники готовят по два национальных блюда.</a:t>
            </a:r>
            <a:endParaRPr lang="ru-RU" sz="2400" i="1" dirty="0"/>
          </a:p>
        </p:txBody>
      </p:sp>
      <p:pic>
        <p:nvPicPr>
          <p:cNvPr id="6" name="Содержимое 5" descr="SAM_6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428605"/>
            <a:ext cx="6034617" cy="4500594"/>
          </a:xfrm>
        </p:spPr>
      </p:pic>
    </p:spTree>
  </p:cSld>
  <p:clrMapOvr>
    <a:masterClrMapping/>
  </p:clrMapOvr>
  <p:transition spd="slow" advTm="14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Есть много способов общенья: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Жест, мимика или сигнал.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Но вот в «прекрасное мгновенье»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Связь звуков человек познал.</a:t>
            </a:r>
          </a:p>
          <a:p>
            <a:endParaRPr lang="ru-RU" sz="2800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                                 Теперь известна сила слова!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                                 И как богат язык людей!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                                 Один вопрос тревожит снова: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</a:rPr>
              <a:t>                                      Какой язык считать важней?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1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2288" y="4000504"/>
            <a:ext cx="5486400" cy="13668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43372" y="4919008"/>
            <a:ext cx="5000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Ты уважай язык своей Отчизны,</a:t>
            </a:r>
          </a:p>
          <a:p>
            <a:r>
              <a:rPr lang="ru-RU" sz="2400" i="1" dirty="0" smtClean="0"/>
              <a:t>Считая долгом в совершенстве его        </a:t>
            </a:r>
          </a:p>
          <a:p>
            <a:r>
              <a:rPr lang="ru-RU" sz="2400" i="1" dirty="0" smtClean="0"/>
              <a:t>                                                         знать.</a:t>
            </a:r>
          </a:p>
          <a:p>
            <a:r>
              <a:rPr lang="ru-RU" sz="2400" i="1" dirty="0" smtClean="0"/>
              <a:t>Историю и быт народной жизни</a:t>
            </a:r>
          </a:p>
          <a:p>
            <a:r>
              <a:rPr lang="ru-RU" sz="2400" i="1" dirty="0" smtClean="0"/>
              <a:t>Через него удастся нам познать.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071942"/>
            <a:ext cx="4071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Всем свой язык милее слуху,</a:t>
            </a:r>
          </a:p>
          <a:p>
            <a:r>
              <a:rPr lang="ru-RU" sz="2400" i="1" dirty="0" smtClean="0"/>
              <a:t>И всех дороже тоже он.</a:t>
            </a:r>
          </a:p>
          <a:p>
            <a:r>
              <a:rPr lang="ru-RU" sz="2400" i="1" dirty="0" smtClean="0"/>
              <a:t>Родной язык – основа духа.</a:t>
            </a:r>
          </a:p>
          <a:p>
            <a:r>
              <a:rPr lang="ru-RU" sz="2400" i="1" dirty="0" smtClean="0"/>
              <a:t>Народом он введен на трон.</a:t>
            </a:r>
            <a:endParaRPr lang="ru-RU" sz="2400" i="1" dirty="0"/>
          </a:p>
        </p:txBody>
      </p:sp>
      <p:pic>
        <p:nvPicPr>
          <p:cNvPr id="2050" name="Picture 2" descr="C:\Documents and Settings\Admin\Рабочий стол\Departament-moskovskogo-obrazovanija-naznachil-nezaplanirovannuju-kontrolnuju-rabotu-dlja-uchenikov-starshih-klassov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215106" cy="35897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4000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09445">
            <a:off x="1948043" y="282854"/>
            <a:ext cx="6154575" cy="2942625"/>
          </a:xfrm>
          <a:scene3d>
            <a:camera prst="perspectiveHeroicExtremeRightFacing"/>
            <a:lightRig rig="threePt" dir="t"/>
          </a:scene3d>
          <a:sp3d>
            <a:bevelT w="114300" prst="artDeco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256"/>
            <a:ext cx="8715436" cy="257174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По оценкам ЮНЕСКО, половина из примерно 6 тысяч языков мира могут в ближайшее время потерять последних носителей.</a:t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rgbClr val="002060"/>
                </a:solidFill>
              </a:rPr>
              <a:t>Генеральная конференция ЮНЕСКО провозгласила 21 февраля Международным  Днем родного языка. Он отмечается каждый год с февраля  2000 года с целью содействия языковому и культурному  разнообразию  и  </a:t>
            </a:r>
            <a:r>
              <a:rPr lang="ru-RU" sz="2400" i="1" dirty="0" err="1" smtClean="0">
                <a:solidFill>
                  <a:srgbClr val="002060"/>
                </a:solidFill>
              </a:rPr>
              <a:t>многоязычию</a:t>
            </a:r>
            <a:r>
              <a:rPr lang="ru-RU" sz="2400" i="1" dirty="0" smtClean="0">
                <a:solidFill>
                  <a:srgbClr val="002060"/>
                </a:solidFill>
              </a:rPr>
              <a:t>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14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7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7215206" cy="2582858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Любой язык по-своему велик,</a:t>
            </a:r>
            <a:br>
              <a:rPr lang="ru-RU" sz="4000" i="1" dirty="0" smtClean="0"/>
            </a:br>
            <a:r>
              <a:rPr lang="ru-RU" sz="4000" i="1" dirty="0" smtClean="0"/>
              <a:t>Бесценное наследство вековое.</a:t>
            </a:r>
            <a:br>
              <a:rPr lang="ru-RU" sz="4000" i="1" dirty="0" smtClean="0"/>
            </a:br>
            <a:r>
              <a:rPr lang="ru-RU" sz="4000" i="1" dirty="0" smtClean="0"/>
              <a:t>Так берегите свой родной язык,</a:t>
            </a:r>
            <a:br>
              <a:rPr lang="ru-RU" sz="4000" i="1" dirty="0" smtClean="0"/>
            </a:br>
            <a:r>
              <a:rPr lang="ru-RU" sz="4000" i="1" dirty="0" smtClean="0"/>
              <a:t>Как самое на свете дорогое!</a:t>
            </a:r>
            <a:endParaRPr lang="ru-RU" sz="4000" i="1" dirty="0"/>
          </a:p>
        </p:txBody>
      </p:sp>
    </p:spTree>
  </p:cSld>
  <p:clrMapOvr>
    <a:masterClrMapping/>
  </p:clrMapOvr>
  <p:transition spd="slow" advTm="14000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771</TotalTime>
  <Words>428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Международный  День  родного  языка</vt:lpstr>
      <vt:lpstr>Менделеевская земля.</vt:lpstr>
      <vt:lpstr>На сельских  просторах  звучат  разные  языки,  уживаются  разные  культуры.</vt:lpstr>
      <vt:lpstr>Объединяющим началом являются язык и культура большинства населения края – русский. Традиционные культуры всех проживающих здесь народов активно развиваются и бережно поддерживаются.</vt:lpstr>
      <vt:lpstr>Языки и культуры, быт и уклад жизни  народов-соседей постоянно взаимодействуют, обогащая друг друга. Интернационален контингент учащихся в школах, по телевидению и радио звучат национальные мелодии, во многих семьях на праздники готовят по два национальных блюда.</vt:lpstr>
      <vt:lpstr>Слайд 6</vt:lpstr>
      <vt:lpstr>Слайд 7</vt:lpstr>
      <vt:lpstr>По оценкам ЮНЕСКО, половина из примерно 6 тысяч языков мира могут в ближайшее время потерять последних носителей. Генеральная конференция ЮНЕСКО провозгласила 21 февраля Международным  Днем родного языка. Он отмечается каждый год с февраля  2000 года с целью содействия языковому и культурному  разнообразию  и  многоязычию.</vt:lpstr>
      <vt:lpstr>Любой язык по-своему велик, Бесценное наследство вековое. Так берегите свой родной язык, Как самое на свете дорогое!</vt:lpstr>
      <vt:lpstr>       </vt:lpstr>
      <vt:lpstr>Слайд 11</vt:lpstr>
      <vt:lpstr>ЭПИЛОГ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REANIMATOR</cp:lastModifiedBy>
  <cp:revision>81</cp:revision>
  <dcterms:created xsi:type="dcterms:W3CDTF">2012-02-18T21:01:46Z</dcterms:created>
  <dcterms:modified xsi:type="dcterms:W3CDTF">2016-02-19T07:35:22Z</dcterms:modified>
</cp:coreProperties>
</file>