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8" r:id="rId2"/>
    <p:sldId id="259" r:id="rId3"/>
    <p:sldId id="260" r:id="rId4"/>
    <p:sldId id="279" r:id="rId5"/>
    <p:sldId id="280" r:id="rId6"/>
    <p:sldId id="262" r:id="rId7"/>
    <p:sldId id="277" r:id="rId8"/>
    <p:sldId id="278" r:id="rId9"/>
    <p:sldId id="281" r:id="rId10"/>
    <p:sldId id="282" r:id="rId11"/>
    <p:sldId id="276" r:id="rId12"/>
    <p:sldId id="263" r:id="rId13"/>
    <p:sldId id="264" r:id="rId14"/>
    <p:sldId id="283" r:id="rId15"/>
    <p:sldId id="284" r:id="rId16"/>
    <p:sldId id="29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6600"/>
    <a:srgbClr val="FFFF00"/>
    <a:srgbClr val="FF9933"/>
    <a:srgbClr val="CC3300"/>
    <a:srgbClr val="990000"/>
    <a:srgbClr val="8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FA49732-A993-4D7B-BF2B-D5A4BF97E14F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1F8C7BD-AF57-47B2-BD53-7ECD1C037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D13A-F60B-41A4-9910-605EF1E6C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B48E-DD71-4D25-A446-AB11DE88C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2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A551-971E-4ADC-8C41-61CB840AA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6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BB7B-1342-432E-8FF9-319F6F16A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7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7C8D-9AAF-4FE3-AC27-565B0E209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AE6F-B517-47EC-BF05-B4E4C85DF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FB56-0DAB-4A6E-8A0A-B426B707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5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3A8-C49D-4166-9D06-B061BDD81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6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DD60-A99B-457D-A048-5974688A1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6640-B93B-491B-B8D8-3EBD2BF55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4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B35E-8E2B-459A-9B92-3A6BB9335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3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1F9428-BC72-40A7-A757-B9173EC18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ari-obereg.narod.ru/new_news/kostum/mari-kostum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33400"/>
            <a:ext cx="8001000" cy="57912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10 декабря –</a:t>
            </a:r>
          </a:p>
          <a:p>
            <a:pPr algn="ctr" eaLnBrk="1" hangingPunct="1">
              <a:buFont typeface="Arial" charset="0"/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День марийской письменности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6600" smtClean="0"/>
              <a:t>Марий тиште кече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5" descr="D:\учителя\Новоселова И.В\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Рисунок 11" descr="Описание: Орнамент на марийском национальном костюме - Солнце (Кече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8534400" cy="6858000"/>
          </a:xfrm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1262889520_grammatika_cheremisskogo_jazyk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990600"/>
            <a:ext cx="3687763" cy="4870450"/>
          </a:xfrm>
          <a:noFill/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914400" y="762000"/>
            <a:ext cx="426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Выход в свет 10 декабря 1775 года в Санкт-Петербурге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первой марийской грамматики, составленной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казанским архиепископом В. Пуцек-Григоровичем,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ежегодно отмечается в Республике Марий Эл как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День марийской письменности (Марий тиште кече).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"/>
            <a:ext cx="8458200" cy="6477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</a:rPr>
              <a:t>Первые книги на марийском языке</a:t>
            </a:r>
          </a:p>
          <a:p>
            <a:pPr algn="just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      Возникновение письменности и книгоиздательского дела на марийском языке связано с миссионерской деятельностью в крае. Распространение христианства среди язычников вынудило миссионеров прибегнуть к хитрому способу – путь религиозного просвещения на родном языке. Это обстоятельство явилось причиной появления первой книги на марийском языке.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1484-bible_malmesbury_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5105400" cy="3335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85800" y="150813"/>
            <a:ext cx="48768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</a:rPr>
              <a:t>Возникновение художественной литературы на марийском языке</a:t>
            </a:r>
          </a:p>
          <a:p>
            <a:pPr algn="ctr"/>
            <a:endParaRPr lang="ru-RU" sz="2800" b="1" i="1">
              <a:latin typeface="Times New Roman" pitchFamily="18" charset="0"/>
            </a:endParaRPr>
          </a:p>
          <a:p>
            <a:pPr algn="just"/>
            <a:r>
              <a:rPr lang="ru-RU" sz="2800" b="1">
                <a:latin typeface="Times New Roman" pitchFamily="18" charset="0"/>
              </a:rPr>
              <a:t>В начале XX века марийская письменность и литературный язык сделали еще один шаг вперёд в своем развитии. Начал издаваться «Марла календарь», первое периодическое издание на марийском языке. Он выходил в 1907- 1913 годах.</a:t>
            </a:r>
          </a:p>
        </p:txBody>
      </p:sp>
      <p:pic>
        <p:nvPicPr>
          <p:cNvPr id="14340" name="Picture 4" descr="marla_kalendar_1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957513" cy="441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838200" y="381000"/>
            <a:ext cx="7848600" cy="32004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   Письменность прочно вошла в жизнь и быт марийского народа, превратилась в могучее средство его национального и культурного возрождения.</a:t>
            </a:r>
          </a:p>
          <a:p>
            <a:endParaRPr lang="ru-RU" sz="36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886200" cy="3662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1663" y="304800"/>
            <a:ext cx="8237537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1) С какого года официально в республике отмечается День письменности?</a:t>
            </a:r>
          </a:p>
          <a:p>
            <a:pPr algn="just"/>
            <a:r>
              <a:rPr lang="ru-RU" sz="2400" b="1"/>
              <a:t>С 1998 года.</a:t>
            </a:r>
          </a:p>
          <a:p>
            <a:pPr algn="just"/>
            <a:r>
              <a:rPr lang="ru-RU" sz="2400" b="1"/>
              <a:t>2) Объясните значение слова «тиште».</a:t>
            </a:r>
          </a:p>
          <a:p>
            <a:pPr algn="just"/>
            <a:r>
              <a:rPr lang="ru-RU" sz="2400" b="1"/>
              <a:t>Письменность.</a:t>
            </a:r>
          </a:p>
          <a:p>
            <a:pPr algn="just"/>
            <a:r>
              <a:rPr lang="ru-RU" sz="2400" b="1"/>
              <a:t>3) Как называлась первая марийская грамматика и кто ее составитель?</a:t>
            </a:r>
          </a:p>
          <a:p>
            <a:pPr algn="just"/>
            <a:r>
              <a:rPr lang="ru-RU" sz="2400" b="1"/>
              <a:t>«Сочинения, принадлежащие к грамматике черемисского языка», составитель В.Пуцек-Григорович.</a:t>
            </a:r>
          </a:p>
          <a:p>
            <a:pPr algn="just"/>
            <a:r>
              <a:rPr lang="ru-RU" sz="2400" b="1"/>
              <a:t>4) В каком году и в каком городе поступила в продажу первая грамматика?</a:t>
            </a:r>
          </a:p>
          <a:p>
            <a:pPr algn="just"/>
            <a:r>
              <a:rPr lang="ru-RU" sz="2400" b="1"/>
              <a:t>1775 год, Санкт-Петербург.</a:t>
            </a:r>
          </a:p>
          <a:p>
            <a:pPr algn="just"/>
            <a:r>
              <a:rPr lang="ru-RU" sz="2400" b="1"/>
              <a:t>5) Как назывался первый марийский журнал?</a:t>
            </a:r>
          </a:p>
          <a:p>
            <a:pPr algn="just"/>
            <a:r>
              <a:rPr lang="ru-RU" sz="2400" b="1"/>
              <a:t>«Марла календарь».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5573" y="196701"/>
            <a:ext cx="4582601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Сергей </a:t>
            </a:r>
            <a:r>
              <a:rPr lang="ru-RU" sz="54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Чавайн</a:t>
            </a:r>
            <a:endParaRPr lang="ru-RU" sz="5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268760"/>
            <a:ext cx="62666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(Григорьев Сергей Григорьевич)</a:t>
            </a:r>
          </a:p>
        </p:txBody>
      </p:sp>
      <p:pic>
        <p:nvPicPr>
          <p:cNvPr id="2050" name="Picture 2" descr="C:\Users\Библиотека\Desktop\Чавай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7576"/>
            <a:ext cx="2592288" cy="3883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1700" y="5589240"/>
            <a:ext cx="57386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(6 октября 1888 – 11 ноября 1937)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836613"/>
            <a:ext cx="8131175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4400" b="1">
                <a:latin typeface="Segoe Script" pitchFamily="34" charset="0"/>
              </a:rPr>
              <a:t>«Творческий огонь в моем сердце зажегся не для личной славы, а ради моего народа, ради его святого будущего»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72225" y="5589588"/>
            <a:ext cx="2398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latin typeface="Calibri" pitchFamily="34" charset="0"/>
              </a:rPr>
              <a:t>С.Г. Чавайн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Чавайн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48" y="1162273"/>
            <a:ext cx="3672409" cy="527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1524000"/>
            <a:ext cx="39608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Отец 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Григорий Михайлович</a:t>
            </a:r>
          </a:p>
          <a:p>
            <a:pPr algn="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 Стрелков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4650" y="260648"/>
            <a:ext cx="328912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Родители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3505200"/>
            <a:ext cx="37433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Мать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Татьяна Анисимовна </a:t>
            </a:r>
          </a:p>
          <a:p>
            <a:pPr algn="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Анисимова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304800"/>
            <a:ext cx="8382000" cy="60960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4000" smtClean="0"/>
              <a:t>   </a:t>
            </a:r>
            <a:r>
              <a:rPr lang="ru-RU" sz="4400" smtClean="0"/>
              <a:t>День марийской письменности как государственный праздник Республики Марий Эл был утвержден Указом Президента Республики Марий Эл от 18 ноября 1998 г. Отмечается он 10 декабря.</a:t>
            </a: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5" descr="D:\учителя\Новоселова И.В\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Чавайн\63802_html_m7eaa0d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989138"/>
            <a:ext cx="4681538" cy="38703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C:\Users\Библиотека\Desktop\Чавайн\IMG_3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205038" cy="316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814263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Годы учебы в Казанской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учительской семинарии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5181600"/>
            <a:ext cx="2232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Calibri" pitchFamily="34" charset="0"/>
              </a:rPr>
              <a:t>Замятин Н.Д.</a:t>
            </a:r>
          </a:p>
          <a:p>
            <a:pPr eaLnBrk="1" hangingPunct="1"/>
            <a:r>
              <a:rPr lang="ru-RU" sz="2400">
                <a:latin typeface="Calibri" pitchFamily="34" charset="0"/>
              </a:rPr>
              <a:t>Казанкин А.Е.</a:t>
            </a:r>
          </a:p>
          <a:p>
            <a:pPr eaLnBrk="1" hangingPunct="1"/>
            <a:r>
              <a:rPr lang="ru-RU" sz="2400">
                <a:latin typeface="Calibri" pitchFamily="34" charset="0"/>
              </a:rPr>
              <a:t>Чавайн С.Г.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375" y="5843588"/>
            <a:ext cx="5089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>
                <a:latin typeface="Calibri" pitchFamily="34" charset="0"/>
              </a:rPr>
              <a:t>Здание Казанской учительской семинарии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Чавайн\marla_kalendar_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98" y="255702"/>
            <a:ext cx="4320480" cy="6455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9700" y="549275"/>
            <a:ext cx="36004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Это первое периодическое издание на марийском языке.</a:t>
            </a:r>
          </a:p>
          <a:p>
            <a:pPr eaLnBrk="1" hangingPunct="1"/>
            <a:r>
              <a:rPr lang="ru-RU" sz="2800">
                <a:latin typeface="Calibri" pitchFamily="34" charset="0"/>
              </a:rPr>
              <a:t>Именно здесь было опубликовано первое стихотворение С.Г. Чавайн «Роща»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Чавайн\IMG_3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2493"/>
            <a:ext cx="4188718" cy="615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Библиотека\Desktop\Чавайн\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5337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Библиотека\Desktop\Чавайн\IMG_3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06438"/>
            <a:ext cx="46482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0200" y="4076700"/>
            <a:ext cx="48958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В помещении этой типографии печатались первые </a:t>
            </a:r>
          </a:p>
          <a:p>
            <a:pPr eaLnBrk="1" hangingPunct="1"/>
            <a:r>
              <a:rPr lang="ru-RU" sz="2800">
                <a:latin typeface="Calibri" pitchFamily="34" charset="0"/>
              </a:rPr>
              <a:t>произведения С.Г. Чавайна</a:t>
            </a:r>
          </a:p>
        </p:txBody>
      </p:sp>
      <p:pic>
        <p:nvPicPr>
          <p:cNvPr id="4098" name="Picture 2" descr="C:\Users\Библиотека\Desktop\Чавайн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5099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4114800"/>
            <a:ext cx="2089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С.Г. Чавайн за работой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Библиотека\Desktop\Чавайн\собрание сочин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50419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838200" y="4419600"/>
            <a:ext cx="38877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Собрание сочинений в 5 томах С. Г. Чавайна </a:t>
            </a:r>
          </a:p>
        </p:txBody>
      </p:sp>
      <p:pic>
        <p:nvPicPr>
          <p:cNvPr id="25604" name="Picture 6" descr="C:\Users\Библиотека\Desktop\Чавайн\эл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7844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096000" y="4648200"/>
            <a:ext cx="2844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Рукопись первой части романа «Элнет»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smtClean="0"/>
              <a:t>Кто является основоположником марийской литературы?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                 С.Г.Чавайн.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2. Как называется первое стихотворение, написанное Чавайном?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                      «Ото».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3. Какие произведения Чавайна были названы?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             «Ото», «Элнет», «Акпатыр».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9" descr="Описание: Орнамент на марийском национальном костюме - Лошадь (Имн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Содержимое 5" descr="F:\i 3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533400"/>
            <a:ext cx="2590800" cy="2819400"/>
          </a:xfrm>
        </p:spPr>
      </p:pic>
      <p:pic>
        <p:nvPicPr>
          <p:cNvPr id="4100" name="Picture 4" descr="\\192.168.4.2\файлообменник\для классов\ИКН\К уроку в 6 классе\Вышивка\Марийская аышивка Роз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590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Описание: Марийские национальные узоры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65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Описание: Марийские национальные узоры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1657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9" descr="Описание: Марийские национальные узоры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18049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" descr="Описание: Марийская вышивка, узор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52244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>
                <a:latin typeface="Arial" charset="0"/>
              </a:rPr>
              <a:t>        Наиболее ранние сохранившиеся образцы марийской вышивки датируются концом 18 - началом 19 веков.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 Для марийской вышивки характерны </a:t>
            </a:r>
            <a:r>
              <a:rPr lang="ru-RU" b="1" smtClean="0">
                <a:latin typeface="Arial" charset="0"/>
              </a:rPr>
              <a:t>три типа орнамента</a:t>
            </a:r>
            <a:r>
              <a:rPr lang="ru-RU" smtClean="0">
                <a:latin typeface="Arial" charset="0"/>
              </a:rPr>
              <a:t>: геометрический, растительный и животный. </a:t>
            </a:r>
            <a:r>
              <a:rPr lang="ru-RU" b="1" smtClean="0">
                <a:latin typeface="Arial" charset="0"/>
              </a:rPr>
              <a:t>Геометрический орнамент</a:t>
            </a:r>
            <a:r>
              <a:rPr lang="ru-RU" smtClean="0">
                <a:latin typeface="Arial" charset="0"/>
              </a:rPr>
              <a:t> – фигуры в виде ромбов, квадратов, углов, прямых полос, ломаных и кривых линий, крестов, реже – кругов, овалов. </a:t>
            </a:r>
            <a:r>
              <a:rPr lang="ru-RU" b="1" smtClean="0">
                <a:latin typeface="Arial" charset="0"/>
              </a:rPr>
              <a:t>Растительный орнамент</a:t>
            </a:r>
            <a:r>
              <a:rPr lang="ru-RU" smtClean="0">
                <a:latin typeface="Arial" charset="0"/>
              </a:rPr>
              <a:t> составляется из цветов, деревьев, листьев. Узор строится из розеток, фигур, близких к ромбу и квадрату.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   Животный орнамент</a:t>
            </a:r>
            <a:r>
              <a:rPr lang="ru-RU" smtClean="0">
                <a:latin typeface="Arial" charset="0"/>
              </a:rPr>
              <a:t> изображается в виде голов коней, птиц.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304800"/>
            <a:ext cx="6019800" cy="6324600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 smtClean="0"/>
              <a:t>  </a:t>
            </a:r>
            <a:r>
              <a:rPr lang="ru-RU" sz="2400" b="1" dirty="0" smtClean="0"/>
              <a:t>   Родовое дерево</a:t>
            </a:r>
            <a:r>
              <a:rPr lang="ru-RU" sz="2400" dirty="0" smtClean="0"/>
              <a:t> (</a:t>
            </a:r>
            <a:r>
              <a:rPr lang="ru-RU" sz="2400" i="1" dirty="0" err="1" smtClean="0">
                <a:latin typeface="+mj-lt"/>
              </a:rPr>
              <a:t>Еш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пуше</a:t>
            </a:r>
            <a:r>
              <a:rPr lang="ru-RU" sz="2400" i="1" dirty="0" err="1" smtClean="0">
                <a:latin typeface="+mj-lt"/>
                <a:cs typeface="Times New Roman"/>
              </a:rPr>
              <a:t>ҥ</a:t>
            </a:r>
            <a:r>
              <a:rPr lang="ru-RU" sz="2400" i="1" dirty="0" err="1" smtClean="0">
                <a:latin typeface="+mj-lt"/>
              </a:rPr>
              <a:t>ге</a:t>
            </a:r>
            <a:r>
              <a:rPr lang="ru-RU" sz="2400" dirty="0" smtClean="0"/>
              <a:t>). Каждая семья привлекает силы</a:t>
            </a:r>
            <a:r>
              <a:rPr lang="en-US" sz="2400" dirty="0" smtClean="0"/>
              <a:t> </a:t>
            </a:r>
            <a:r>
              <a:rPr lang="ru-RU" sz="2400" dirty="0" smtClean="0"/>
              <a:t>родовых деревьев. Чем они крепче, тем сильнее молодая семья. 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 smtClean="0"/>
              <a:t>     </a:t>
            </a:r>
            <a:r>
              <a:rPr lang="ru-RU" sz="2400" b="1" dirty="0" smtClean="0"/>
              <a:t>Сторож дома</a:t>
            </a:r>
            <a:r>
              <a:rPr lang="ru-RU" sz="2400" dirty="0" smtClean="0"/>
              <a:t> (</a:t>
            </a:r>
            <a:r>
              <a:rPr lang="ru-RU" sz="2400" i="1" dirty="0" err="1" smtClean="0"/>
              <a:t>Сурт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орол</a:t>
            </a:r>
            <a:r>
              <a:rPr lang="ru-RU" sz="2400" dirty="0" smtClean="0"/>
              <a:t>). Квадрат</a:t>
            </a:r>
            <a:r>
              <a:rPr lang="en-US" sz="2400" dirty="0" smtClean="0"/>
              <a:t> </a:t>
            </a:r>
            <a:r>
              <a:rPr lang="ru-RU" sz="2400" dirty="0" smtClean="0"/>
              <a:t>это земля, дом где ты живешь. Его оберегают от неприятностей множество крестов и задерживающих воронок.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 smtClean="0"/>
              <a:t>    </a:t>
            </a:r>
            <a:r>
              <a:rPr lang="ru-RU" sz="2400" b="1" dirty="0" smtClean="0"/>
              <a:t> Великая матерь</a:t>
            </a:r>
            <a:r>
              <a:rPr lang="ru-RU" sz="2400" dirty="0" smtClean="0"/>
              <a:t> 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Шочынава</a:t>
            </a:r>
            <a:r>
              <a:rPr lang="ru-RU" sz="2400" i="1" dirty="0" smtClean="0"/>
              <a:t>)</a:t>
            </a:r>
            <a:r>
              <a:rPr lang="ru-RU" sz="2400" dirty="0" smtClean="0"/>
              <a:t>. Человек родился, и его земная жизнь с этого момента находится под покровительством </a:t>
            </a:r>
            <a:r>
              <a:rPr lang="ru-RU" sz="2400" dirty="0" err="1" smtClean="0"/>
              <a:t>Шочынава</a:t>
            </a:r>
            <a:r>
              <a:rPr lang="ru-RU" sz="2400" dirty="0" smtClean="0"/>
              <a:t>. Она способствует реализации</a:t>
            </a:r>
            <a:r>
              <a:rPr lang="en-US" sz="2400" dirty="0" smtClean="0"/>
              <a:t> </a:t>
            </a:r>
            <a:r>
              <a:rPr lang="ru-RU" sz="2400" dirty="0" smtClean="0"/>
              <a:t>предназначения человека.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u="sng" dirty="0" smtClean="0"/>
              <a:t> </a:t>
            </a:r>
            <a:r>
              <a:rPr lang="ru-RU" sz="1400" u="sng" dirty="0" smtClean="0"/>
              <a:t/>
            </a:r>
            <a:br>
              <a:rPr lang="ru-RU" sz="1400" u="sng" dirty="0" smtClean="0"/>
            </a:br>
            <a:endParaRPr lang="en-US" sz="1400" b="1" dirty="0" smtClean="0">
              <a:solidFill>
                <a:srgbClr val="6600CC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1400" u="sng" dirty="0" smtClean="0"/>
              <a:t/>
            </a:r>
            <a:br>
              <a:rPr lang="ru-RU" sz="1400" u="sng" dirty="0" smtClean="0"/>
            </a:br>
            <a:endParaRPr lang="ru-RU" sz="1400" b="1" dirty="0" smtClean="0">
              <a:solidFill>
                <a:srgbClr val="6600CC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2" descr="Описание: Орнамент на марийском национальном костюме - Родовое дерево (Еш пушеηг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3" descr="Описание: Орнамент на марийском национальном костюме - Шочына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 descr="Описание: Орнамент на марийском национальном костюме - Сторож дома (Сурт орол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33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33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33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>
          <a:xfrm>
            <a:off x="0" y="0"/>
            <a:ext cx="563563" cy="6858000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 descr="Описание: Орнамент на марийском национальном костюме - Дерево (Пушеηг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8" descr="Описание: Орнамент на марийском национальном костюме - Дуб или дубовые листья (Тумо лышташ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9" descr="Описание: Орнамент на марийском национальном костюме - Лошадь (Имне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25749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br>
              <a:rPr lang="ru-RU" sz="1000" u="sng">
                <a:solidFill>
                  <a:srgbClr val="008080"/>
                </a:solidFill>
                <a:cs typeface="Times New Roman" pitchFamily="18" charset="0"/>
              </a:rPr>
            </a:br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/>
            </a:r>
            <a:br>
              <a:rPr lang="ru-RU" sz="1000" u="sng">
                <a:solidFill>
                  <a:srgbClr val="008080"/>
                </a:solidFill>
                <a:cs typeface="Times New Roman" pitchFamily="18" charset="0"/>
              </a:rPr>
            </a:br>
            <a:endParaRPr lang="ru-RU"/>
          </a:p>
        </p:txBody>
      </p:sp>
      <p:sp>
        <p:nvSpPr>
          <p:cNvPr id="6157" name="Прямоугольник 15"/>
          <p:cNvSpPr>
            <a:spLocks noChangeArrowheads="1"/>
          </p:cNvSpPr>
          <p:nvPr/>
        </p:nvSpPr>
        <p:spPr bwMode="auto">
          <a:xfrm>
            <a:off x="3200400" y="5334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/>
              <a:t>Дерево</a:t>
            </a:r>
            <a:r>
              <a:rPr lang="ru-RU" sz="2400" dirty="0"/>
              <a:t> (</a:t>
            </a:r>
            <a:r>
              <a:rPr lang="ru-RU" sz="2400" i="1" dirty="0" err="1">
                <a:latin typeface="+mj-lt"/>
              </a:rPr>
              <a:t>Пуше</a:t>
            </a:r>
            <a:r>
              <a:rPr lang="ru-RU" sz="2400" i="1" dirty="0" err="1">
                <a:latin typeface="+mj-lt"/>
                <a:cs typeface="Times New Roman"/>
              </a:rPr>
              <a:t>ҥ</a:t>
            </a:r>
            <a:r>
              <a:rPr lang="ru-RU" sz="2400" i="1" dirty="0" err="1">
                <a:latin typeface="+mj-lt"/>
              </a:rPr>
              <a:t>ге</a:t>
            </a:r>
            <a:r>
              <a:rPr lang="ru-RU" sz="2400" dirty="0"/>
              <a:t>). Символизирует начало жизни, олицетворяет связь верхнего, среднего и низшего миров, дающих дереву магические жизненные силы.</a:t>
            </a:r>
            <a:r>
              <a:rPr lang="ru-RU" sz="2400" u="sng" dirty="0"/>
              <a:t/>
            </a:r>
            <a:br>
              <a:rPr lang="ru-RU" sz="2400" u="sng" dirty="0"/>
            </a:br>
            <a:endParaRPr lang="ru-RU" sz="2400" dirty="0"/>
          </a:p>
        </p:txBody>
      </p:sp>
      <p:sp>
        <p:nvSpPr>
          <p:cNvPr id="8206" name="Прямоугольник 16"/>
          <p:cNvSpPr>
            <a:spLocks noChangeArrowheads="1"/>
          </p:cNvSpPr>
          <p:nvPr/>
        </p:nvSpPr>
        <p:spPr bwMode="auto">
          <a:xfrm>
            <a:off x="3124200" y="2514600"/>
            <a:ext cx="5486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Дуб или дубовые листья</a:t>
            </a:r>
            <a:r>
              <a:rPr lang="ru-RU" sz="2400"/>
              <a:t> (</a:t>
            </a:r>
            <a:r>
              <a:rPr lang="ru-RU" sz="2400" i="1"/>
              <a:t>Тумо лышташ</a:t>
            </a:r>
            <a:r>
              <a:rPr lang="ru-RU" sz="2400"/>
              <a:t>). Символ крепкого здоровья и твердой жизненной позиции. Это одно из святых деревьев, среди которых марийцы проводили моления. </a:t>
            </a:r>
            <a:r>
              <a:rPr lang="ru-RU" u="sng"/>
              <a:t/>
            </a:r>
            <a:br>
              <a:rPr lang="ru-RU" u="sng"/>
            </a:br>
            <a:endParaRPr lang="ru-RU"/>
          </a:p>
        </p:txBody>
      </p:sp>
      <p:sp>
        <p:nvSpPr>
          <p:cNvPr id="8207" name="Прямоугольник 17"/>
          <p:cNvSpPr>
            <a:spLocks noChangeArrowheads="1"/>
          </p:cNvSpPr>
          <p:nvPr/>
        </p:nvSpPr>
        <p:spPr bwMode="auto">
          <a:xfrm>
            <a:off x="3200400" y="4953000"/>
            <a:ext cx="556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Лошадь</a:t>
            </a:r>
            <a:r>
              <a:rPr lang="ru-RU" sz="2400"/>
              <a:t> (</a:t>
            </a:r>
            <a:r>
              <a:rPr lang="ru-RU" sz="2400" i="1"/>
              <a:t>Имне</a:t>
            </a:r>
            <a:r>
              <a:rPr lang="ru-RU" sz="2400"/>
              <a:t>). Символ трудолюбия, благополучия, достатка. Имеет охранное значение, олицетворяет доброе начало.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00400" y="762000"/>
            <a:ext cx="5715000" cy="14478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z="2400" b="1" smtClean="0"/>
              <a:t>     </a:t>
            </a:r>
            <a:r>
              <a:rPr lang="ru-RU" sz="2800" b="1" smtClean="0"/>
              <a:t>Солнце </a:t>
            </a:r>
            <a:r>
              <a:rPr lang="ru-RU" sz="2800" smtClean="0"/>
              <a:t>(</a:t>
            </a:r>
            <a:r>
              <a:rPr lang="ru-RU" sz="2800" i="1" smtClean="0"/>
              <a:t>Кече</a:t>
            </a:r>
            <a:r>
              <a:rPr lang="ru-RU" sz="2800" smtClean="0"/>
              <a:t>). Знак добра, дающий жизнь всему живому на земле. Символ плодородия.</a:t>
            </a:r>
            <a:endParaRPr lang="en-US" sz="2800" b="1" smtClean="0"/>
          </a:p>
          <a:p>
            <a:pPr eaLnBrk="1" hangingPunct="1">
              <a:buFont typeface="Arial" charset="0"/>
              <a:buNone/>
            </a:pPr>
            <a:endParaRPr lang="en-US" sz="1400" b="1" u="sng" smtClean="0"/>
          </a:p>
          <a:p>
            <a:pPr algn="just" eaLnBrk="1" hangingPunct="1">
              <a:buFont typeface="Arial" charset="0"/>
              <a:buNone/>
            </a:pPr>
            <a:r>
              <a:rPr lang="en-US" sz="2400" b="1" smtClean="0"/>
              <a:t>    </a:t>
            </a:r>
            <a:r>
              <a:rPr lang="ru-RU" sz="2400" b="1" smtClean="0"/>
              <a:t> </a:t>
            </a:r>
            <a:r>
              <a:rPr lang="ru-RU" sz="2800" b="1" smtClean="0"/>
              <a:t>Бабочка</a:t>
            </a:r>
            <a:r>
              <a:rPr lang="ru-RU" sz="2800" smtClean="0"/>
              <a:t> (</a:t>
            </a:r>
            <a:r>
              <a:rPr lang="ru-RU" sz="2800" i="1" smtClean="0"/>
              <a:t>Лыве</a:t>
            </a:r>
            <a:r>
              <a:rPr lang="ru-RU" sz="2800" smtClean="0"/>
              <a:t>). Символ легкости и нежности, по народному поверью, бабочки являются вместилищем человеческих душ, ушедших в мир иной. </a:t>
            </a:r>
            <a:endParaRPr lang="en-US" sz="2800" smtClean="0"/>
          </a:p>
          <a:p>
            <a:pPr algn="just" eaLnBrk="1" hangingPunct="1">
              <a:buFont typeface="Arial" charset="0"/>
              <a:buNone/>
            </a:pPr>
            <a:r>
              <a:rPr lang="ru-RU" sz="1400" u="sng" smtClean="0"/>
              <a:t/>
            </a:r>
            <a:br>
              <a:rPr lang="ru-RU" sz="1400" u="sng" smtClean="0"/>
            </a:br>
            <a:r>
              <a:rPr lang="ru-RU" sz="2800" b="1" smtClean="0"/>
              <a:t>Лебеди</a:t>
            </a:r>
            <a:r>
              <a:rPr lang="ru-RU" sz="2800" smtClean="0"/>
              <a:t> (</a:t>
            </a:r>
            <a:r>
              <a:rPr lang="ru-RU" sz="2800" i="1" smtClean="0"/>
              <a:t>Йÿксö</a:t>
            </a:r>
            <a:r>
              <a:rPr lang="ru-RU" sz="2800" smtClean="0"/>
              <a:t>). Символ любви и верности, добра и красоты, олицетворяющий божественную чистоту.  </a:t>
            </a:r>
            <a:r>
              <a:rPr lang="ru-RU" sz="2400" smtClean="0">
                <a:hlinkClick r:id="rId2" tooltip="&quot;Солнце (Кече)&quot; "/>
              </a:rPr>
              <a:t> </a:t>
            </a:r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1400" u="sng" smtClean="0"/>
          </a:p>
          <a:p>
            <a:pPr eaLnBrk="1" hangingPunct="1">
              <a:buFont typeface="Arial" charset="0"/>
              <a:buNone/>
            </a:pPr>
            <a:r>
              <a:rPr lang="ru-RU" sz="1400" u="sng" smtClean="0"/>
              <a:t> </a:t>
            </a:r>
            <a:endParaRPr lang="ru-RU" sz="140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 descr="Описание: Орнамент на марийском национальном костюме - Бабочка (Лыве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362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1" descr="Описание: Орнамент на марийском национальном костюме - Солнце (Кече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651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3" descr="Описание: Орнамент на марийском национальном костюме - Лебеди (Йÿксö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362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810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Рисунок 13" descr="Описание: Орнамент на марийском национальном костюме - Лебеди (Йÿксö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19588"/>
            <a:ext cx="3276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09600" y="304800"/>
            <a:ext cx="8077200" cy="5821363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Что такое орнамент?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Орнамент – художественное украшение, узор из повторяющихся элементов.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 Какие типы орнамента бывают?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Геометрический, растительный и животный.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3. Что означает этот орнамент?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Дуб или дубовые листья 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Тумо лышташ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Символ крепкого здоровья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твердой жизненной позиции.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4. Что означает этот орнамент?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Лебеди (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Йÿксö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). Символ любви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верности, добра и красоты,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олицетворяющий божественную чистоту.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8" descr="Описание: Орнамент на марийском национальном костюме - Дуб или дубовые листья (Тумо лышташ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209800"/>
            <a:ext cx="249078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576</Words>
  <Application>Microsoft Office PowerPoint</Application>
  <PresentationFormat>Экран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Notebook</dc:creator>
  <cp:lastModifiedBy>Asus</cp:lastModifiedBy>
  <cp:revision>37</cp:revision>
  <cp:lastPrinted>1601-01-01T00:00:00Z</cp:lastPrinted>
  <dcterms:created xsi:type="dcterms:W3CDTF">1601-01-01T00:00:00Z</dcterms:created>
  <dcterms:modified xsi:type="dcterms:W3CDTF">2016-12-06T09:18:03Z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